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7" r:id="rId3"/>
    <p:sldId id="259"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8" d="100"/>
          <a:sy n="108" d="100"/>
        </p:scale>
        <p:origin x="1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454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295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542937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58357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30444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4838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63141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8783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72581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63630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122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29599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20220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6692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669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6080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0718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4225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9789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9955468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9324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78613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58410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65296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38301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3958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054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550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590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225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775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8/15/2017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561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8/15/2017</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866686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8/15/2017</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10078746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Advancing the Human Condition</a:t>
            </a:r>
            <a:endParaRPr lang="en-US" dirty="0"/>
          </a:p>
        </p:txBody>
      </p:sp>
      <p:sp>
        <p:nvSpPr>
          <p:cNvPr id="4" name="Subtitle 3"/>
          <p:cNvSpPr>
            <a:spLocks noGrp="1"/>
          </p:cNvSpPr>
          <p:nvPr>
            <p:ph type="subTitle" idx="1"/>
          </p:nvPr>
        </p:nvSpPr>
        <p:spPr/>
        <p:txBody>
          <a:bodyPr/>
          <a:lstStyle/>
          <a:p>
            <a:r>
              <a:rPr lang="en-US" dirty="0" smtClean="0"/>
              <a:t>Equity, Disparity, and Identity in the Curriculum and Scholarship</a:t>
            </a:r>
            <a:endParaRPr lang="en-US" dirty="0"/>
          </a:p>
        </p:txBody>
      </p:sp>
    </p:spTree>
    <p:extLst>
      <p:ext uri="{BB962C8B-B14F-4D97-AF65-F5344CB8AC3E}">
        <p14:creationId xmlns:p14="http://schemas.microsoft.com/office/powerpoint/2010/main" val="2977444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ESDHC – the Vision and Major Activities</a:t>
            </a:r>
            <a:endParaRPr lang="en-US" dirty="0"/>
          </a:p>
        </p:txBody>
      </p:sp>
      <p:sp>
        <p:nvSpPr>
          <p:cNvPr id="3" name="Content Placeholder 2"/>
          <p:cNvSpPr>
            <a:spLocks noGrp="1"/>
          </p:cNvSpPr>
          <p:nvPr>
            <p:ph idx="1"/>
          </p:nvPr>
        </p:nvSpPr>
        <p:spPr>
          <a:xfrm>
            <a:off x="2589212" y="1492537"/>
            <a:ext cx="8915400" cy="4418685"/>
          </a:xfrm>
        </p:spPr>
        <p:txBody>
          <a:bodyPr>
            <a:normAutofit fontScale="70000" lnSpcReduction="20000"/>
          </a:bodyPr>
          <a:lstStyle/>
          <a:p>
            <a:r>
              <a:rPr lang="en-US" sz="2000" b="1" dirty="0"/>
              <a:t>A major element of Virginia Tech’s engagement with real-world problems should be equity in the human condition, maximizing, wherever possible, the equitable distribution and availability of physical safety and well-being, psychological well-being, and access to crucial material, social, and moral resources. </a:t>
            </a:r>
            <a:r>
              <a:rPr lang="en-US" sz="2000" dirty="0"/>
              <a:t>Virginia Tech faculty should be encouraged to understand difference and disparity for the practical pursuit and application of their scholarship, and Virginia Tech students should be equipped to promote equity in the human condition in their professional and personal lives.</a:t>
            </a:r>
            <a:endParaRPr lang="en-US" dirty="0"/>
          </a:p>
          <a:p>
            <a:r>
              <a:rPr lang="en-US" b="1" dirty="0">
                <a:solidFill>
                  <a:srgbClr val="00B0F0"/>
                </a:solidFill>
              </a:rPr>
              <a:t>Critical Analysis of Equity and Identity in the United States</a:t>
            </a:r>
          </a:p>
          <a:p>
            <a:pPr marL="285750" indent="-285750">
              <a:buFont typeface="Arial" panose="020B0604020202020204" pitchFamily="34" charset="0"/>
              <a:buChar char="•"/>
            </a:pPr>
            <a:r>
              <a:rPr lang="en-US" dirty="0"/>
              <a:t>Pathways curriculum revision and the cultivation of course and curricular development to address issues of equity and diversity in the US and in comparative perspective</a:t>
            </a:r>
          </a:p>
          <a:p>
            <a:r>
              <a:rPr lang="en-US" b="1" dirty="0">
                <a:solidFill>
                  <a:srgbClr val="00B0F0"/>
                </a:solidFill>
              </a:rPr>
              <a:t>Scholarship on Social Disparities and Difference in the Human Condition</a:t>
            </a:r>
            <a:endParaRPr lang="en-US" dirty="0"/>
          </a:p>
          <a:p>
            <a:pPr marL="800100" lvl="1" indent="-342900">
              <a:buFont typeface="Arial" panose="020B0604020202020204" pitchFamily="34" charset="0"/>
              <a:buChar char="•"/>
            </a:pPr>
            <a:r>
              <a:rPr lang="en-US" sz="1900" dirty="0"/>
              <a:t>Health and the Environment </a:t>
            </a:r>
          </a:p>
          <a:p>
            <a:pPr marL="800100" lvl="1" indent="-342900">
              <a:buFont typeface="Arial" panose="020B0604020202020204" pitchFamily="34" charset="0"/>
              <a:buChar char="•"/>
            </a:pPr>
            <a:r>
              <a:rPr lang="en-US" sz="1900" dirty="0"/>
              <a:t>Institutions, Organizations, and Policy </a:t>
            </a:r>
          </a:p>
          <a:p>
            <a:pPr marL="800100" lvl="1" indent="-342900">
              <a:buFont typeface="Arial" panose="020B0604020202020204" pitchFamily="34" charset="0"/>
              <a:buChar char="•"/>
            </a:pPr>
            <a:r>
              <a:rPr lang="en-US" sz="1900" dirty="0"/>
              <a:t>Culture and Identity</a:t>
            </a:r>
          </a:p>
          <a:p>
            <a:r>
              <a:rPr lang="en-US" b="1" dirty="0">
                <a:solidFill>
                  <a:srgbClr val="00B0F0"/>
                </a:solidFill>
              </a:rPr>
              <a:t>Advancing the Human Condition Across the University</a:t>
            </a:r>
          </a:p>
          <a:p>
            <a:pPr>
              <a:buFont typeface="Arial" panose="020B0604020202020204" pitchFamily="34" charset="0"/>
              <a:buChar char="•"/>
            </a:pPr>
            <a:r>
              <a:rPr lang="en-US" sz="1900" dirty="0" smtClean="0"/>
              <a:t>Integration </a:t>
            </a:r>
            <a:r>
              <a:rPr lang="en-US" sz="1900" dirty="0"/>
              <a:t>with DA clusters</a:t>
            </a:r>
          </a:p>
          <a:p>
            <a:pPr>
              <a:buFont typeface="Arial" panose="020B0604020202020204" pitchFamily="34" charset="0"/>
              <a:buChar char="•"/>
            </a:pPr>
            <a:r>
              <a:rPr lang="en-US" sz="1900" dirty="0"/>
              <a:t>Creation of the Center for Advancing the Human </a:t>
            </a:r>
            <a:r>
              <a:rPr lang="en-US" dirty="0" smtClean="0"/>
              <a:t>Condition</a:t>
            </a:r>
          </a:p>
          <a:p>
            <a:pPr>
              <a:buFont typeface="Arial" panose="020B0604020202020204" pitchFamily="34" charset="0"/>
              <a:buChar char="•"/>
            </a:pPr>
            <a:r>
              <a:rPr lang="en-US" dirty="0"/>
              <a:t>Advancing the Human Condition Research </a:t>
            </a:r>
            <a:r>
              <a:rPr lang="en-US" dirty="0" smtClean="0"/>
              <a:t>Symposium</a:t>
            </a:r>
            <a:endParaRPr lang="en-US" dirty="0"/>
          </a:p>
        </p:txBody>
      </p:sp>
    </p:spTree>
    <p:extLst>
      <p:ext uri="{BB962C8B-B14F-4D97-AF65-F5344CB8AC3E}">
        <p14:creationId xmlns:p14="http://schemas.microsoft.com/office/powerpoint/2010/main" val="195252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Analysis of Identity and Equity in the United States</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t>This area explores the ways social identities related to race, ethnicity, gender</a:t>
            </a:r>
            <a:r>
              <a:rPr lang="en-US" sz="2400" dirty="0" smtClean="0"/>
              <a:t>, gender identity, gender expression, </a:t>
            </a:r>
            <a:r>
              <a:rPr lang="en-US" sz="2400" dirty="0"/>
              <a:t>class, </a:t>
            </a:r>
            <a:r>
              <a:rPr lang="en-US" sz="2400" dirty="0" smtClean="0"/>
              <a:t>disability status, </a:t>
            </a:r>
            <a:r>
              <a:rPr lang="en-US" sz="2400" dirty="0"/>
              <a:t>sexual orientation, religion, veteran status, economic status, age, and other socially salient categories and statuses, influence the human condition and experience, with focus on the United States in particular or in comparative perspective.</a:t>
            </a:r>
          </a:p>
          <a:p>
            <a:r>
              <a:rPr lang="en-US" sz="2400" dirty="0"/>
              <a:t>It recognizes that people in society have had different experiences and opportunities </a:t>
            </a:r>
            <a:r>
              <a:rPr lang="en-US" sz="2400" dirty="0" smtClean="0"/>
              <a:t>related to </a:t>
            </a:r>
            <a:r>
              <a:rPr lang="en-US" sz="2400" dirty="0"/>
              <a:t>social categories, and challenges students to consider their ethical responsibilities to others in that context and in the context of </a:t>
            </a:r>
            <a:r>
              <a:rPr lang="en-US" sz="2400" dirty="0" err="1"/>
              <a:t>Ut</a:t>
            </a:r>
            <a:r>
              <a:rPr lang="en-US" sz="2400" dirty="0"/>
              <a:t> </a:t>
            </a:r>
            <a:r>
              <a:rPr lang="en-US" sz="2400" dirty="0" err="1"/>
              <a:t>Prosim</a:t>
            </a:r>
            <a:r>
              <a:rPr lang="en-US" sz="2400" dirty="0"/>
              <a:t>.</a:t>
            </a:r>
          </a:p>
          <a:p>
            <a:r>
              <a:rPr lang="en-US" sz="2400" dirty="0"/>
              <a:t>Students will gain self-awareness of how they are situated relative to those around them based on social identities and foundational knowledge of the interactive dynamics of social identities, power and inequity.</a:t>
            </a:r>
            <a:endParaRPr lang="en-US" dirty="0"/>
          </a:p>
        </p:txBody>
      </p:sp>
    </p:spTree>
    <p:extLst>
      <p:ext uri="{BB962C8B-B14F-4D97-AF65-F5344CB8AC3E}">
        <p14:creationId xmlns:p14="http://schemas.microsoft.com/office/powerpoint/2010/main" val="2068074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Indicators</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Courses </a:t>
            </a:r>
            <a:r>
              <a:rPr lang="en-US" b="1" u="sng" dirty="0"/>
              <a:t>must meet a majority (3 of 5</a:t>
            </a:r>
            <a:r>
              <a:rPr lang="en-US" b="1" u="sng" dirty="0" smtClean="0"/>
              <a:t>) </a:t>
            </a:r>
            <a:r>
              <a:rPr lang="en-US" b="1" u="sng" dirty="0"/>
              <a:t>of </a:t>
            </a:r>
            <a:r>
              <a:rPr lang="en-US" b="1" u="sng" dirty="0" smtClean="0"/>
              <a:t>indicators</a:t>
            </a:r>
            <a:endParaRPr lang="en-US" dirty="0"/>
          </a:p>
          <a:p>
            <a:pPr>
              <a:buFont typeface="Wingdings" panose="05000000000000000000" pitchFamily="2" charset="2"/>
              <a:buChar char="q"/>
            </a:pPr>
            <a:r>
              <a:rPr lang="en-US" dirty="0"/>
              <a:t>Analyze how social identities, space, place, statuses, and their entanglements with traditions and histories of inequity and power </a:t>
            </a:r>
            <a:r>
              <a:rPr lang="en-US" dirty="0" smtClean="0"/>
              <a:t>shape human </a:t>
            </a:r>
            <a:r>
              <a:rPr lang="en-US" dirty="0"/>
              <a:t>experience in the United States </a:t>
            </a:r>
            <a:r>
              <a:rPr lang="en-US" dirty="0" smtClean="0"/>
              <a:t>(particularly or in comparative perspective).</a:t>
            </a:r>
          </a:p>
          <a:p>
            <a:pPr>
              <a:buFont typeface="Wingdings" panose="05000000000000000000" pitchFamily="2" charset="2"/>
              <a:buChar char="q"/>
            </a:pPr>
            <a:r>
              <a:rPr lang="en-US" dirty="0" smtClean="0"/>
              <a:t>Analyze </a:t>
            </a:r>
            <a:r>
              <a:rPr lang="en-US" dirty="0"/>
              <a:t>social equity and diversity in the United States (particularly or in comparative perspective) through multiple perspectives on power and </a:t>
            </a:r>
            <a:r>
              <a:rPr lang="en-US" dirty="0" smtClean="0"/>
              <a:t>identity.</a:t>
            </a:r>
          </a:p>
          <a:p>
            <a:pPr>
              <a:buFont typeface="Wingdings" panose="05000000000000000000" pitchFamily="2" charset="2"/>
              <a:buChar char="q"/>
            </a:pPr>
            <a:r>
              <a:rPr lang="en-US" dirty="0" smtClean="0"/>
              <a:t>Demonstrate </a:t>
            </a:r>
            <a:r>
              <a:rPr lang="en-US" dirty="0"/>
              <a:t>how creative works analyze and/or reimagine diversity in human experiences in the United States (particularly or in comparative perspective). </a:t>
            </a:r>
            <a:endParaRPr lang="en-US" dirty="0" smtClean="0"/>
          </a:p>
          <a:p>
            <a:pPr>
              <a:buFont typeface="Wingdings" panose="05000000000000000000" pitchFamily="2" charset="2"/>
              <a:buChar char="q"/>
            </a:pPr>
            <a:r>
              <a:rPr lang="en-US" dirty="0" smtClean="0"/>
              <a:t>Demonstrate </a:t>
            </a:r>
            <a:r>
              <a:rPr lang="en-US" dirty="0"/>
              <a:t>how aesthetic and cultural expressions mediate identities, statuses, space, place, formal traditions, and/or historical contexts in the United States (particularly or in comparative perspective</a:t>
            </a:r>
            <a:r>
              <a:rPr lang="en-US" dirty="0" smtClean="0"/>
              <a:t>).</a:t>
            </a:r>
          </a:p>
          <a:p>
            <a:pPr>
              <a:buFont typeface="Wingdings" panose="05000000000000000000" pitchFamily="2" charset="2"/>
              <a:buChar char="q"/>
            </a:pPr>
            <a:r>
              <a:rPr lang="en-US" dirty="0" smtClean="0"/>
              <a:t>Analyze </a:t>
            </a:r>
            <a:r>
              <a:rPr lang="en-US" dirty="0"/>
              <a:t>the interactive relationships between place, space, identity formation, and sense of community in the United States (particularly or in comparative perspective).</a:t>
            </a:r>
          </a:p>
          <a:p>
            <a:endParaRPr lang="en-US" dirty="0"/>
          </a:p>
        </p:txBody>
      </p:sp>
    </p:spTree>
    <p:extLst>
      <p:ext uri="{BB962C8B-B14F-4D97-AF65-F5344CB8AC3E}">
        <p14:creationId xmlns:p14="http://schemas.microsoft.com/office/powerpoint/2010/main" val="2852182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Symposium on Advancing the Human Condition</a:t>
            </a:r>
            <a:endParaRPr lang="en-US" dirty="0"/>
          </a:p>
        </p:txBody>
      </p:sp>
      <p:sp>
        <p:nvSpPr>
          <p:cNvPr id="5" name="Content Placeholder 4"/>
          <p:cNvSpPr>
            <a:spLocks noGrp="1"/>
          </p:cNvSpPr>
          <p:nvPr>
            <p:ph idx="1"/>
          </p:nvPr>
        </p:nvSpPr>
        <p:spPr/>
        <p:txBody>
          <a:bodyPr/>
          <a:lstStyle/>
          <a:p>
            <a:r>
              <a:rPr lang="en-US" dirty="0" smtClean="0"/>
              <a:t>When you think about advancing equity in the human condition, what does that look like in your department/discipline? In your college?</a:t>
            </a:r>
          </a:p>
          <a:p>
            <a:r>
              <a:rPr lang="en-US" dirty="0" smtClean="0"/>
              <a:t>What themes should be addressed in a university symposium advancing equity in the human condition?</a:t>
            </a:r>
            <a:endParaRPr lang="en-US" dirty="0"/>
          </a:p>
        </p:txBody>
      </p:sp>
    </p:spTree>
    <p:extLst>
      <p:ext uri="{BB962C8B-B14F-4D97-AF65-F5344CB8AC3E}">
        <p14:creationId xmlns:p14="http://schemas.microsoft.com/office/powerpoint/2010/main" val="22194214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70</TotalTime>
  <Words>547</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3</vt:lpstr>
      <vt:lpstr>Wisp</vt:lpstr>
      <vt:lpstr>1_Wisp</vt:lpstr>
      <vt:lpstr>Advancing the Human Condition</vt:lpstr>
      <vt:lpstr>ESDHC – the Vision and Major Activities</vt:lpstr>
      <vt:lpstr>Critical Analysis of Identity and Equity in the United States</vt:lpstr>
      <vt:lpstr>Learning Indicators</vt:lpstr>
      <vt:lpstr>Research Symposium on Advancing the Human Condition</vt:lpstr>
    </vt:vector>
  </TitlesOfParts>
  <Company>Virginia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 Curricular Revision</dc:title>
  <dc:creator>Graves, Ellington</dc:creator>
  <cp:lastModifiedBy>Graves, Ellington</cp:lastModifiedBy>
  <cp:revision>5</cp:revision>
  <dcterms:created xsi:type="dcterms:W3CDTF">2016-11-11T02:32:54Z</dcterms:created>
  <dcterms:modified xsi:type="dcterms:W3CDTF">2017-08-15T16:19:07Z</dcterms:modified>
</cp:coreProperties>
</file>